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40" r:id="rId3"/>
    <p:sldId id="341" r:id="rId4"/>
    <p:sldId id="288" r:id="rId5"/>
    <p:sldId id="339" r:id="rId6"/>
    <p:sldId id="368" r:id="rId7"/>
    <p:sldId id="369" r:id="rId8"/>
    <p:sldId id="372" r:id="rId9"/>
    <p:sldId id="371" r:id="rId10"/>
    <p:sldId id="370" r:id="rId11"/>
    <p:sldId id="373" r:id="rId12"/>
    <p:sldId id="303" r:id="rId13"/>
    <p:sldId id="35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guide id="3" orient="horz" pos="16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9C1"/>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0"/>
    <p:restoredTop sz="48837" autoAdjust="0"/>
  </p:normalViewPr>
  <p:slideViewPr>
    <p:cSldViewPr snapToGrid="0" snapToObjects="1">
      <p:cViewPr varScale="1">
        <p:scale>
          <a:sx n="69" d="100"/>
          <a:sy n="69" d="100"/>
        </p:scale>
        <p:origin x="1860" y="66"/>
      </p:cViewPr>
      <p:guideLst>
        <p:guide orient="horz" pos="1620"/>
        <p:guide pos="2880"/>
        <p:guide orient="horz" pos="1692"/>
      </p:guideLst>
    </p:cSldViewPr>
  </p:slideViewPr>
  <p:notesTextViewPr>
    <p:cViewPr>
      <p:scale>
        <a:sx n="155" d="100"/>
        <a:sy n="155" d="100"/>
      </p:scale>
      <p:origin x="0" y="0"/>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9/15/2021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solar is a financing mechanism that allows a group of people to invest in and benefit from a solar power project.</a:t>
            </a:r>
          </a:p>
          <a:p>
            <a:endParaRPr lang="en-US" dirty="0"/>
          </a:p>
          <a:p>
            <a:r>
              <a:rPr lang="en-US" dirty="0"/>
              <a:t>Community solar projects are complicated to model because they involve many different partners, involve a wide range of costs, and use a wide range of mechanisms to cover those costs. They are also subject to rules and requirements that vary by location.</a:t>
            </a:r>
          </a:p>
          <a:p>
            <a:endParaRPr lang="en-US" dirty="0"/>
          </a:p>
          <a:p>
            <a:r>
              <a:rPr lang="en-US" dirty="0"/>
              <a:t>SAM’s Community Solar model is designed to provide high-level insights into the cost-effectiveness of community solar for potential partners in a specific community solar project, or for people involved in designing or evaluating the design of a community solar program.</a:t>
            </a:r>
          </a:p>
          <a:p>
            <a:endParaRPr lang="en-US" dirty="0"/>
          </a:p>
          <a:p>
            <a:r>
              <a:rPr lang="en-US" dirty="0"/>
              <a:t>SAM’s cash flow model calculates the cost of installing, owning, and operating a solar power system that is part of a community solar project. It considers a system </a:t>
            </a:r>
            <a:r>
              <a:rPr lang="en-US" i="1" dirty="0"/>
              <a:t>owner</a:t>
            </a:r>
            <a:r>
              <a:rPr lang="en-US" dirty="0"/>
              <a:t> who owns and operates the system and also manages the community solar project, and </a:t>
            </a:r>
            <a:r>
              <a:rPr lang="en-US" i="1" dirty="0"/>
              <a:t>subscribers</a:t>
            </a:r>
            <a:r>
              <a:rPr lang="en-US" dirty="0"/>
              <a:t> who pay to participate in the system and benefit from a reduction in their electricity bill.</a:t>
            </a:r>
          </a:p>
        </p:txBody>
      </p:sp>
      <p:sp>
        <p:nvSpPr>
          <p:cNvPr id="4" name="Slide Number Placeholder 3"/>
          <p:cNvSpPr>
            <a:spLocks noGrp="1"/>
          </p:cNvSpPr>
          <p:nvPr>
            <p:ph type="sldNum" sz="quarter" idx="5"/>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118758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owner perspective involves the </a:t>
            </a:r>
            <a:r>
              <a:rPr lang="en-US" i="1" dirty="0"/>
              <a:t>solar power system’s </a:t>
            </a:r>
            <a:r>
              <a:rPr lang="en-US" dirty="0"/>
              <a:t>design, project costs, and financing, and the </a:t>
            </a:r>
            <a:r>
              <a:rPr lang="en-US" i="1" dirty="0"/>
              <a:t>community solar project </a:t>
            </a:r>
            <a:r>
              <a:rPr lang="en-US" dirty="0"/>
              <a:t>costs and revenue.</a:t>
            </a:r>
          </a:p>
          <a:p>
            <a:endParaRPr lang="en-US" dirty="0"/>
          </a:p>
          <a:p>
            <a:r>
              <a:rPr lang="en-US" dirty="0"/>
              <a:t>The “system” includes the design of the system, such as its location, size, photovoltaic array orientation, shading, and other aspects of the physical system. It also includes the cost of installing and operating the system, such as equipment purchases, labor, permitting and interconnection costs; and project financing including debt, taxes and incentives.</a:t>
            </a:r>
          </a:p>
          <a:p>
            <a:endParaRPr lang="en-US" dirty="0"/>
          </a:p>
          <a:p>
            <a:r>
              <a:rPr lang="en-US" dirty="0"/>
              <a:t>The community solar project includes costs associated with acquiring and managing subscriptions and revenue to the project from subscriber payments.</a:t>
            </a:r>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a:p>
        </p:txBody>
      </p:sp>
    </p:spTree>
    <p:extLst>
      <p:ext uri="{BB962C8B-B14F-4D97-AF65-F5344CB8AC3E}">
        <p14:creationId xmlns:p14="http://schemas.microsoft.com/office/powerpoint/2010/main" val="48003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already familiar with SAM, the system design, costs, financial parameters and incentives will be familiar because they are the same as those for the PPA Single Owner financial model. The new Community Solar model has additional inputs for subscriber share, and costs and revenue associated with the community solar project.</a:t>
            </a:r>
          </a:p>
          <a:p>
            <a:endParaRPr lang="en-US" dirty="0"/>
          </a:p>
          <a:p>
            <a:r>
              <a:rPr lang="en-US" dirty="0"/>
              <a:t>For those of you who have been using the Single Owner model for community solar projects, the transition to the new model should be easy.</a:t>
            </a:r>
          </a:p>
        </p:txBody>
      </p:sp>
      <p:sp>
        <p:nvSpPr>
          <p:cNvPr id="4" name="Slide Number Placeholder 3"/>
          <p:cNvSpPr>
            <a:spLocks noGrp="1"/>
          </p:cNvSpPr>
          <p:nvPr>
            <p:ph type="sldNum" sz="quarter" idx="5"/>
          </p:nvPr>
        </p:nvSpPr>
        <p:spPr/>
        <p:txBody>
          <a:bodyPr/>
          <a:lstStyle/>
          <a:p>
            <a:fld id="{AF285793-58F2-5D45-93FF-B0076DA99FD1}" type="slidenum">
              <a:rPr lang="en-US" smtClean="0"/>
              <a:t>8</a:t>
            </a:fld>
            <a:endParaRPr lang="en-US"/>
          </a:p>
        </p:txBody>
      </p:sp>
    </p:spTree>
    <p:extLst>
      <p:ext uri="{BB962C8B-B14F-4D97-AF65-F5344CB8AC3E}">
        <p14:creationId xmlns:p14="http://schemas.microsoft.com/office/powerpoint/2010/main" val="288277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other financial models in SAM, we have tried to design the Community Solar model to have enough detail to cover different modeling scenarios, but not so much detail that it is too difficult to learn and use.</a:t>
            </a:r>
          </a:p>
          <a:p>
            <a:endParaRPr lang="en-US" dirty="0"/>
          </a:p>
          <a:p>
            <a:r>
              <a:rPr lang="en-US" dirty="0"/>
              <a:t>The community solar costs are divided into an up-front cost in Year 0 of the project cash flow and a recurring cost that occurs in Years 1 through the project life.</a:t>
            </a:r>
          </a:p>
          <a:p>
            <a:endParaRPr lang="en-US" dirty="0"/>
          </a:p>
          <a:p>
            <a:r>
              <a:rPr lang="en-US" dirty="0"/>
              <a:t>You may have a detailed cost model for your project with multiple categories of up-front and recurring costs. If that is the case, you’ll need to do some processing outside of SAM to add up those costs so they fit SAM’s categories.</a:t>
            </a:r>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a:p>
        </p:txBody>
      </p:sp>
    </p:spTree>
    <p:extLst>
      <p:ext uri="{BB962C8B-B14F-4D97-AF65-F5344CB8AC3E}">
        <p14:creationId xmlns:p14="http://schemas.microsoft.com/office/powerpoint/2010/main" val="382108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Solar project can earn revenue from different kinds of subscriber payments. </a:t>
            </a:r>
          </a:p>
          <a:p>
            <a:endParaRPr lang="en-US" dirty="0"/>
          </a:p>
          <a:p>
            <a:r>
              <a:rPr lang="en-US" dirty="0"/>
              <a:t>An up-front payment is a one-time subscription fee that subscribers pay to join the project in Year 0 of the project cash flow.</a:t>
            </a:r>
          </a:p>
          <a:p>
            <a:endParaRPr lang="en-US" dirty="0"/>
          </a:p>
          <a:p>
            <a:r>
              <a:rPr lang="en-US" dirty="0"/>
              <a:t>A recurring payment is an annual subscription fee. Typically, subscribers would pay a monthly subscription fee, but because SAM’s cash flow is annual, you’ll need to add up those monthly payments to provide the annual value to SAM.</a:t>
            </a:r>
          </a:p>
          <a:p>
            <a:endParaRPr lang="en-US" dirty="0"/>
          </a:p>
          <a:p>
            <a:r>
              <a:rPr lang="en-US" dirty="0"/>
              <a:t>A generation payment is an annual payment for a portion of the electricity generated by the system that depends on the subscriber share of the system.</a:t>
            </a:r>
          </a:p>
        </p:txBody>
      </p:sp>
      <p:sp>
        <p:nvSpPr>
          <p:cNvPr id="4" name="Slide Number Placeholder 3"/>
          <p:cNvSpPr>
            <a:spLocks noGrp="1"/>
          </p:cNvSpPr>
          <p:nvPr>
            <p:ph type="sldNum" sz="quarter" idx="5"/>
          </p:nvPr>
        </p:nvSpPr>
        <p:spPr/>
        <p:txBody>
          <a:bodyPr/>
          <a:lstStyle/>
          <a:p>
            <a:fld id="{AF285793-58F2-5D45-93FF-B0076DA99FD1}" type="slidenum">
              <a:rPr lang="en-US" smtClean="0"/>
              <a:t>10</a:t>
            </a:fld>
            <a:endParaRPr lang="en-US"/>
          </a:p>
        </p:txBody>
      </p:sp>
    </p:spTree>
    <p:extLst>
      <p:ext uri="{BB962C8B-B14F-4D97-AF65-F5344CB8AC3E}">
        <p14:creationId xmlns:p14="http://schemas.microsoft.com/office/powerpoint/2010/main" val="283762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supports up to four subscriber classes.</a:t>
            </a:r>
          </a:p>
          <a:p>
            <a:endParaRPr lang="en-US" dirty="0"/>
          </a:p>
          <a:p>
            <a:r>
              <a:rPr lang="en-US" dirty="0"/>
              <a:t>You will allocate a share of the system to each subscriber class. Each subscriber’s share can be fixed or grow (or decline) over the project life. You can also specify the subscriber share by year if you expect subscriber share to change irregularly.</a:t>
            </a:r>
          </a:p>
          <a:p>
            <a:endParaRPr lang="en-US" dirty="0"/>
          </a:p>
          <a:p>
            <a:r>
              <a:rPr lang="en-US" dirty="0"/>
              <a:t>An option is available to specify an unsubscribed rate for projects that earn revenue from the unsubscribed portion of the project.</a:t>
            </a:r>
          </a:p>
          <a:p>
            <a:endParaRPr lang="en-US" dirty="0"/>
          </a:p>
          <a:p>
            <a:r>
              <a:rPr lang="en-US" dirty="0"/>
              <a:t>The bill credit rate provides a way to assess the value of participating in the project from the perspective of each subscriber class.</a:t>
            </a:r>
          </a:p>
          <a:p>
            <a:endParaRPr lang="en-US" dirty="0"/>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11</a:t>
            </a:fld>
            <a:endParaRPr lang="en-US"/>
          </a:p>
        </p:txBody>
      </p:sp>
    </p:spTree>
    <p:extLst>
      <p:ext uri="{BB962C8B-B14F-4D97-AF65-F5344CB8AC3E}">
        <p14:creationId xmlns:p14="http://schemas.microsoft.com/office/powerpoint/2010/main" val="395913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generates a complete set of results for the Community Solar model, including hourly or </a:t>
            </a:r>
            <a:r>
              <a:rPr lang="en-US" dirty="0" err="1"/>
              <a:t>subhourly</a:t>
            </a:r>
            <a:r>
              <a:rPr lang="en-US" dirty="0"/>
              <a:t> time series performance data and annual cash flow line items for the financial model.</a:t>
            </a:r>
          </a:p>
          <a:p>
            <a:endParaRPr lang="en-US" dirty="0"/>
          </a:p>
          <a:p>
            <a:r>
              <a:rPr lang="en-US" dirty="0"/>
              <a:t>The primary output metrics for the Community Solar model are the project net present value, which is calculated from the project net after-tax cash flow, and the subscriber NPV if you are considering the subscriber perspective.</a:t>
            </a:r>
          </a:p>
          <a:p>
            <a:endParaRPr lang="en-US" dirty="0"/>
          </a:p>
          <a:p>
            <a:r>
              <a:rPr lang="en-US" dirty="0"/>
              <a:t>Remember that the NPV is a metric that considers all of the project costs and benefits starting with the year the system is installed through the end of the analysis period: A positive NPV indicates a project earns sufficient revenue to cover costs and earn a return, and a negative NPV indicates the project costs more than the revenue it generates.</a:t>
            </a:r>
          </a:p>
        </p:txBody>
      </p:sp>
      <p:sp>
        <p:nvSpPr>
          <p:cNvPr id="4" name="Slide Number Placeholder 3"/>
          <p:cNvSpPr>
            <a:spLocks noGrp="1"/>
          </p:cNvSpPr>
          <p:nvPr>
            <p:ph type="sldNum" sz="quarter" idx="5"/>
          </p:nvPr>
        </p:nvSpPr>
        <p:spPr/>
        <p:txBody>
          <a:bodyPr/>
          <a:lstStyle/>
          <a:p>
            <a:fld id="{AF285793-58F2-5D45-93FF-B0076DA99FD1}" type="slidenum">
              <a:rPr lang="en-US" smtClean="0"/>
              <a:t>12</a:t>
            </a:fld>
            <a:endParaRPr lang="en-US"/>
          </a:p>
        </p:txBody>
      </p:sp>
    </p:spTree>
    <p:extLst>
      <p:ext uri="{BB962C8B-B14F-4D97-AF65-F5344CB8AC3E}">
        <p14:creationId xmlns:p14="http://schemas.microsoft.com/office/powerpoint/2010/main" val="290697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dirty="0">
                <a:solidFill>
                  <a:srgbClr val="FF0000"/>
                </a:solidFill>
              </a:rPr>
              <a:t>PC Users:</a:t>
            </a:r>
          </a:p>
          <a:p>
            <a:pPr algn="l"/>
            <a:r>
              <a:rPr lang="en-US" sz="1700" i="1" dirty="0">
                <a:solidFill>
                  <a:srgbClr val="FF0000"/>
                </a:solidFill>
              </a:rPr>
              <a:t>Microsoft PowerPoint for Windows has default settings that continually compress images. To avoid loss</a:t>
            </a:r>
            <a:r>
              <a:rPr lang="en-US" sz="1700" i="1" baseline="0" dirty="0">
                <a:solidFill>
                  <a:srgbClr val="FF0000"/>
                </a:solidFill>
              </a:rPr>
              <a:t> of quality </a:t>
            </a:r>
            <a:r>
              <a:rPr lang="en-US" sz="1700" i="1" dirty="0">
                <a:solidFill>
                  <a:srgbClr val="FF0000"/>
                </a:solidFill>
              </a:rPr>
              <a:t>for photos and graphics within this presentation file,</a:t>
            </a:r>
            <a:r>
              <a:rPr lang="en-US" sz="1700" i="1" baseline="0" dirty="0">
                <a:solidFill>
                  <a:srgbClr val="FF0000"/>
                </a:solidFill>
              </a:rPr>
              <a:t> </a:t>
            </a:r>
            <a:r>
              <a:rPr lang="en-US" sz="1700" i="1" dirty="0">
                <a:solidFill>
                  <a:srgbClr val="FF0000"/>
                </a:solidFill>
              </a:rPr>
              <a:t>please follow these</a:t>
            </a:r>
            <a:r>
              <a:rPr lang="en-US" sz="1700" i="1" baseline="0" dirty="0">
                <a:solidFill>
                  <a:srgbClr val="FF0000"/>
                </a:solidFill>
              </a:rPr>
              <a:t> instructions </a:t>
            </a:r>
            <a:r>
              <a:rPr lang="en-US" sz="1700" i="1" dirty="0">
                <a:solidFill>
                  <a:srgbClr val="FF0000"/>
                </a:solidFill>
              </a:rPr>
              <a:t>to change your software settings.</a:t>
            </a:r>
            <a:endParaRPr lang="en-US" sz="1700" dirty="0"/>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dirty="0">
                <a:solidFill>
                  <a:schemeClr val="bg1"/>
                </a:solidFill>
                <a:effectLst/>
                <a:latin typeface="+mn-lt"/>
                <a:ea typeface="+mn-ea"/>
                <a:cs typeface="+mn-cs"/>
              </a:rPr>
              <a:t>Note: </a:t>
            </a:r>
            <a:r>
              <a:rPr lang="en-US" sz="1600" b="0" i="0" u="none" strike="noStrike" kern="1200" dirty="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dirty="0">
                <a:solidFill>
                  <a:schemeClr val="bg1"/>
                </a:solidFill>
                <a:effectLst/>
                <a:latin typeface="+mn-lt"/>
                <a:ea typeface="+mn-ea"/>
                <a:cs typeface="+mn-cs"/>
              </a:rPr>
              <a:t>View &gt; Slide Master</a:t>
            </a:r>
            <a:r>
              <a:rPr lang="en-US" sz="1600" b="0" i="0" u="none" strike="noStrike" kern="1200" dirty="0">
                <a:solidFill>
                  <a:schemeClr val="bg1"/>
                </a:solidFill>
                <a:effectLst/>
                <a:latin typeface="+mn-lt"/>
                <a:ea typeface="+mn-ea"/>
                <a:cs typeface="+mn-cs"/>
              </a:rPr>
              <a:t>. Be sure to close out of the Master slide view when working on slide content by clicking on </a:t>
            </a:r>
            <a:r>
              <a:rPr lang="en-US" sz="1600" b="0" i="1" u="none" strike="noStrike" kern="1200" dirty="0">
                <a:solidFill>
                  <a:schemeClr val="bg1"/>
                </a:solidFill>
                <a:effectLst/>
                <a:latin typeface="+mn-lt"/>
                <a:ea typeface="+mn-ea"/>
                <a:cs typeface="+mn-cs"/>
              </a:rPr>
              <a:t>View &gt; Normal</a:t>
            </a:r>
            <a:r>
              <a:rPr lang="en-US" sz="1600" b="0" i="0" u="none" strike="noStrike" kern="1200" dirty="0">
                <a:solidFill>
                  <a:schemeClr val="bg1"/>
                </a:solidFill>
                <a:effectLst/>
                <a:latin typeface="+mn-lt"/>
                <a:ea typeface="+mn-ea"/>
                <a:cs typeface="+mn-cs"/>
              </a:rPr>
              <a:t>. Full frame photo size is </a:t>
            </a:r>
            <a:r>
              <a:rPr lang="en-US" sz="1800" b="0" i="0" u="none" strike="noStrike" kern="1200" dirty="0">
                <a:solidFill>
                  <a:schemeClr val="bg1"/>
                </a:solidFill>
                <a:effectLst/>
                <a:latin typeface="+mn-lt"/>
                <a:ea typeface="+mn-ea"/>
                <a:cs typeface="+mn-cs"/>
              </a:rPr>
              <a:t>10” x 5.63”</a:t>
            </a:r>
            <a:r>
              <a:rPr lang="en-US" sz="1600" b="0" i="0" u="none" strike="noStrike" kern="1200" dirty="0">
                <a:solidFill>
                  <a:schemeClr val="bg1"/>
                </a:solidFill>
                <a:effectLst/>
                <a:latin typeface="+mn-lt"/>
                <a:ea typeface="+mn-ea"/>
                <a:cs typeface="+mn-cs"/>
              </a:rPr>
              <a:t>or </a:t>
            </a:r>
            <a:r>
              <a:rPr lang="en-US" sz="1800" b="0" i="0" u="none" strike="noStrike" kern="1200" dirty="0">
                <a:solidFill>
                  <a:schemeClr val="bg1"/>
                </a:solidFill>
                <a:effectLst/>
                <a:latin typeface="+mn-lt"/>
                <a:ea typeface="+mn-ea"/>
                <a:cs typeface="+mn-cs"/>
              </a:rPr>
              <a:t>1500 pixels x 844 pixels </a:t>
            </a:r>
            <a:r>
              <a:rPr lang="en-US" sz="1600" b="0" i="0" u="none" strike="noStrike" kern="1200" dirty="0">
                <a:solidFill>
                  <a:schemeClr val="bg1"/>
                </a:solidFill>
                <a:effectLst/>
                <a:latin typeface="+mn-lt"/>
                <a:ea typeface="+mn-ea"/>
                <a:cs typeface="+mn-cs"/>
              </a:rPr>
              <a:t>@ 150 DPI.</a:t>
            </a:r>
            <a:endParaRPr lang="en-US" sz="1600" i="0" dirty="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dirty="0"/>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dirty="0"/>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dirty="0"/>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41405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69394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5548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74"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dirty="0"/>
              <a:t>This work was authored </a:t>
            </a:r>
            <a:r>
              <a:rPr lang="en-US" sz="900" dirty="0">
                <a:solidFill>
                  <a:srgbClr val="FF0000"/>
                </a:solidFill>
              </a:rPr>
              <a:t>[in part]</a:t>
            </a:r>
            <a:r>
              <a:rPr lang="en-US" sz="900" dirty="0"/>
              <a:t> by the National Renewable Energy Laboratory, operated by Alliance for Sustainable Energy, LLC, for the U.S. Department of Energy (DOE) under Contract No. DE-AC36-08GO28308. Funding provided by </a:t>
            </a:r>
            <a:r>
              <a:rPr lang="en-US" sz="900" dirty="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dirty="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dirty="0">
                  <a:solidFill>
                    <a:srgbClr val="FF0000"/>
                  </a:solidFill>
                </a:rPr>
                <a:t>Insert the words “in part” if this work includes </a:t>
              </a:r>
              <a:br>
                <a:rPr lang="en-US" sz="1000" dirty="0">
                  <a:solidFill>
                    <a:srgbClr val="FF0000"/>
                  </a:solidFill>
                </a:rPr>
              </a:br>
              <a:r>
                <a:rPr lang="en-US" sz="1000" dirty="0">
                  <a:solidFill>
                    <a:srgbClr val="FF0000"/>
                  </a:solidFill>
                </a:rPr>
                <a:t>non-NREL authors.</a:t>
              </a:r>
            </a:p>
            <a:p>
              <a:pPr algn="l"/>
              <a:r>
                <a:rPr lang="en-US" sz="100" dirty="0">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dirty="0">
                  <a:solidFill>
                    <a:srgbClr val="FF0000"/>
                  </a:solidFill>
                </a:rPr>
                <a:t>Edit the red bracketed text as appropriate with the applicable DOE office(s) and program office(s) that sponsored the work and/or add other funding as needed.  For non-EERE funding, see </a:t>
              </a:r>
              <a:r>
                <a:rPr lang="en-US" sz="900" u="sng" dirty="0">
                  <a:solidFill>
                    <a:srgbClr val="FF0000"/>
                  </a:solidFill>
                  <a:hlinkClick r:id="rId4"/>
                </a:rPr>
                <a:t>https://thesource.nrel.gov/publishing/disclaimers.html</a:t>
              </a:r>
              <a:endParaRPr lang="en-US" sz="2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id="{312AD4B6-5589-B742-BDDC-8DE22CCB2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144000" cy="515112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dirty="0"/>
              <a:t>Header text</a:t>
            </a:r>
          </a:p>
          <a:p>
            <a:pPr lvl="1"/>
            <a:r>
              <a:rPr lang="en-US" dirty="0"/>
              <a:t>Bullet point 1</a:t>
            </a:r>
          </a:p>
          <a:p>
            <a:pPr lvl="1"/>
            <a:r>
              <a:rPr lang="en-US" dirty="0"/>
              <a:t>Bullet point 2</a:t>
            </a:r>
          </a:p>
          <a:p>
            <a:pPr lvl="1"/>
            <a:r>
              <a:rPr lang="en-US" dirty="0"/>
              <a:t>Bullet point 3</a:t>
            </a:r>
            <a:br>
              <a:rPr lang="en-US" dirty="0"/>
            </a:br>
            <a:endParaRPr lang="en-US" dirty="0"/>
          </a:p>
          <a:p>
            <a:pPr lvl="0"/>
            <a:r>
              <a:rPr lang="en-US" dirty="0"/>
              <a:t>Header text</a:t>
            </a:r>
          </a:p>
          <a:p>
            <a:pPr lvl="1"/>
            <a:r>
              <a:rPr lang="en-US" dirty="0"/>
              <a:t>Bullet point 1</a:t>
            </a:r>
          </a:p>
          <a:p>
            <a:pPr lvl="1"/>
            <a:r>
              <a:rPr lang="en-US" dirty="0"/>
              <a:t>Bullet point 2</a:t>
            </a:r>
          </a:p>
          <a:p>
            <a:pPr lvl="1"/>
            <a:r>
              <a:rPr lang="en-US" dirty="0"/>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dirty="0"/>
              <a:t>Insert image here</a:t>
            </a:r>
          </a:p>
        </p:txBody>
      </p:sp>
    </p:spTree>
    <p:extLst>
      <p:ext uri="{BB962C8B-B14F-4D97-AF65-F5344CB8AC3E}">
        <p14:creationId xmlns:p14="http://schemas.microsoft.com/office/powerpoint/2010/main" val="357078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88" r:id="rId31"/>
    <p:sldLayoutId id="2147483678" r:id="rId32"/>
    <p:sldLayoutId id="2147483683" r:id="rId33"/>
    <p:sldLayoutId id="2147483702" r:id="rId34"/>
    <p:sldLayoutId id="2147483684" r:id="rId35"/>
    <p:sldLayoutId id="2147483698" r:id="rId36"/>
    <p:sldLayoutId id="2147483703" r:id="rId37"/>
    <p:sldLayoutId id="2147483685" r:id="rId38"/>
    <p:sldLayoutId id="2147483699" r:id="rId39"/>
    <p:sldLayoutId id="2147483704" r:id="rId40"/>
    <p:sldLayoutId id="2147483680" r:id="rId41"/>
    <p:sldLayoutId id="2147483700" r:id="rId42"/>
    <p:sldLayoutId id="2147483705" r:id="rId43"/>
    <p:sldLayoutId id="2147483686" r:id="rId44"/>
    <p:sldLayoutId id="2147483701" r:id="rId45"/>
    <p:sldLayoutId id="2147483706" r:id="rId46"/>
    <p:sldLayoutId id="2147483672" r:id="rId47"/>
    <p:sldLayoutId id="2147483696" r:id="rId48"/>
    <p:sldLayoutId id="2147483673" r:id="rId49"/>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hyperlink" Target="https://sam.nrel.gov/" TargetMode="External"/><Relationship Id="rId2" Type="http://schemas.openxmlformats.org/officeDocument/2006/relationships/hyperlink" Target="https://sam.nrel.gov/events.htm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New Community Solar Financial Model for Fall 2021</a:t>
            </a:r>
          </a:p>
        </p:txBody>
      </p:sp>
      <p:sp>
        <p:nvSpPr>
          <p:cNvPr id="5" name="Text Placeholder 4"/>
          <p:cNvSpPr>
            <a:spLocks noGrp="1"/>
          </p:cNvSpPr>
          <p:nvPr>
            <p:ph type="body" sz="quarter" idx="11"/>
          </p:nvPr>
        </p:nvSpPr>
        <p:spPr/>
        <p:txBody>
          <a:bodyPr/>
          <a:lstStyle/>
          <a:p>
            <a:r>
              <a:rPr lang="en-US" dirty="0"/>
              <a:t>Paul Gilman</a:t>
            </a:r>
          </a:p>
          <a:p>
            <a:r>
              <a:rPr lang="en-US" dirty="0"/>
              <a:t>2021 SAM Webinars</a:t>
            </a:r>
          </a:p>
          <a:p>
            <a:r>
              <a:rPr lang="en-US" dirty="0"/>
              <a:t>September 15, 2021</a:t>
            </a:r>
          </a:p>
        </p:txBody>
      </p:sp>
    </p:spTree>
    <p:extLst>
      <p:ext uri="{BB962C8B-B14F-4D97-AF65-F5344CB8AC3E}">
        <p14:creationId xmlns:p14="http://schemas.microsoft.com/office/powerpoint/2010/main" val="341694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Revenue from subscriber payments</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7764966" cy="3621769"/>
          </a:xfrm>
        </p:spPr>
        <p:txBody>
          <a:bodyPr>
            <a:normAutofit/>
          </a:bodyPr>
          <a:lstStyle/>
          <a:p>
            <a:pPr lvl="0"/>
            <a:r>
              <a:rPr lang="en-US" sz="2800" b="0" dirty="0"/>
              <a:t>Payments from up to four subscriber classes can be any combination of</a:t>
            </a:r>
          </a:p>
          <a:p>
            <a:pPr marL="457200" lvl="1" indent="0">
              <a:buNone/>
            </a:pPr>
            <a:r>
              <a:rPr lang="en-US" b="1" dirty="0"/>
              <a:t>Up-front payment, $ in Year 0</a:t>
            </a:r>
          </a:p>
          <a:p>
            <a:pPr marL="457200" lvl="1" indent="0">
              <a:buNone/>
            </a:pPr>
            <a:r>
              <a:rPr lang="en-US" b="1" dirty="0"/>
              <a:t>Recurring payment, $ in Years 1 through analysis period</a:t>
            </a:r>
          </a:p>
          <a:p>
            <a:pPr marL="855663" lvl="1"/>
            <a:r>
              <a:rPr lang="en-US" dirty="0"/>
              <a:t>Sum of monthly subscription</a:t>
            </a:r>
          </a:p>
          <a:p>
            <a:pPr marL="457200" lvl="1" indent="0">
              <a:buNone/>
            </a:pPr>
            <a:r>
              <a:rPr lang="en-US" b="1" dirty="0"/>
              <a:t>Generation payment, $/kWh in Years 1 through analysis period</a:t>
            </a:r>
          </a:p>
          <a:p>
            <a:pPr marL="855663" lvl="1"/>
            <a:r>
              <a:rPr lang="en-US" dirty="0"/>
              <a:t>Based on subscriber share of system</a:t>
            </a:r>
          </a:p>
        </p:txBody>
      </p:sp>
    </p:spTree>
    <p:extLst>
      <p:ext uri="{BB962C8B-B14F-4D97-AF65-F5344CB8AC3E}">
        <p14:creationId xmlns:p14="http://schemas.microsoft.com/office/powerpoint/2010/main" val="42080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Subscriber classes</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7764966" cy="3621769"/>
          </a:xfrm>
        </p:spPr>
        <p:txBody>
          <a:bodyPr>
            <a:normAutofit/>
          </a:bodyPr>
          <a:lstStyle/>
          <a:p>
            <a:pPr lvl="0"/>
            <a:r>
              <a:rPr lang="en-US" dirty="0"/>
              <a:t>Up to four classes</a:t>
            </a:r>
            <a:br>
              <a:rPr lang="en-US" dirty="0"/>
            </a:br>
            <a:endParaRPr lang="en-US" dirty="0"/>
          </a:p>
          <a:p>
            <a:pPr lvl="0"/>
            <a:r>
              <a:rPr lang="en-US" dirty="0"/>
              <a:t>Subscriber class share of system is percentage of system capacity in kW</a:t>
            </a:r>
            <a:br>
              <a:rPr lang="en-US" dirty="0"/>
            </a:br>
            <a:endParaRPr lang="en-US" dirty="0"/>
          </a:p>
          <a:p>
            <a:pPr lvl="0"/>
            <a:r>
              <a:rPr lang="en-US" dirty="0"/>
              <a:t>Unsubscribed share with an associated $/kWh rate</a:t>
            </a:r>
            <a:br>
              <a:rPr lang="en-US" dirty="0"/>
            </a:br>
            <a:endParaRPr lang="en-US" dirty="0"/>
          </a:p>
          <a:p>
            <a:pPr lvl="0"/>
            <a:r>
              <a:rPr lang="en-US" dirty="0"/>
              <a:t>Option to specify a bill credit rate by class to evaluate value of participation from subscriber perspective</a:t>
            </a:r>
          </a:p>
        </p:txBody>
      </p:sp>
    </p:spTree>
    <p:extLst>
      <p:ext uri="{BB962C8B-B14F-4D97-AF65-F5344CB8AC3E}">
        <p14:creationId xmlns:p14="http://schemas.microsoft.com/office/powerpoint/2010/main" val="80635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72B2CF-92A3-4B49-AF1D-DC5625685E61}"/>
              </a:ext>
            </a:extLst>
          </p:cNvPr>
          <p:cNvSpPr>
            <a:spLocks noGrp="1"/>
          </p:cNvSpPr>
          <p:nvPr>
            <p:ph type="body" sz="quarter" idx="51"/>
          </p:nvPr>
        </p:nvSpPr>
        <p:spPr>
          <a:xfrm>
            <a:off x="372234" y="230555"/>
            <a:ext cx="2532807" cy="1096963"/>
          </a:xfrm>
        </p:spPr>
        <p:txBody>
          <a:bodyPr/>
          <a:lstStyle/>
          <a:p>
            <a:r>
              <a:rPr lang="en-US" dirty="0"/>
              <a:t>Model results</a:t>
            </a:r>
          </a:p>
        </p:txBody>
      </p:sp>
      <p:sp>
        <p:nvSpPr>
          <p:cNvPr id="6" name="Text Placeholder 5">
            <a:extLst>
              <a:ext uri="{FF2B5EF4-FFF2-40B4-BE49-F238E27FC236}">
                <a16:creationId xmlns:a16="http://schemas.microsoft.com/office/drawing/2014/main" id="{E9635DD9-FDB3-0245-BB4C-1B2771836942}"/>
              </a:ext>
            </a:extLst>
          </p:cNvPr>
          <p:cNvSpPr>
            <a:spLocks noGrp="1"/>
          </p:cNvSpPr>
          <p:nvPr>
            <p:ph type="body" sz="quarter" idx="52"/>
          </p:nvPr>
        </p:nvSpPr>
        <p:spPr>
          <a:xfrm>
            <a:off x="372234" y="1471961"/>
            <a:ext cx="2532807" cy="3190929"/>
          </a:xfrm>
        </p:spPr>
        <p:txBody>
          <a:bodyPr/>
          <a:lstStyle/>
          <a:p>
            <a:r>
              <a:rPr lang="en-US" dirty="0"/>
              <a:t>Project net present value (NPV)</a:t>
            </a:r>
            <a:br>
              <a:rPr lang="en-US" dirty="0"/>
            </a:br>
            <a:endParaRPr lang="en-US" dirty="0"/>
          </a:p>
          <a:p>
            <a:r>
              <a:rPr lang="en-US" dirty="0"/>
              <a:t>Project cash flow</a:t>
            </a:r>
            <a:br>
              <a:rPr lang="en-US" dirty="0"/>
            </a:br>
            <a:endParaRPr lang="en-US" dirty="0"/>
          </a:p>
          <a:p>
            <a:r>
              <a:rPr lang="en-US" dirty="0"/>
              <a:t>Subscriber NPV</a:t>
            </a:r>
            <a:br>
              <a:rPr lang="en-US" dirty="0"/>
            </a:br>
            <a:endParaRPr lang="en-US" dirty="0"/>
          </a:p>
        </p:txBody>
      </p:sp>
      <p:pic>
        <p:nvPicPr>
          <p:cNvPr id="4" name="Picture 3">
            <a:extLst>
              <a:ext uri="{FF2B5EF4-FFF2-40B4-BE49-F238E27FC236}">
                <a16:creationId xmlns:a16="http://schemas.microsoft.com/office/drawing/2014/main" id="{76D2F449-0569-4B32-87A3-B6A5F4FCB973}"/>
              </a:ext>
            </a:extLst>
          </p:cNvPr>
          <p:cNvPicPr>
            <a:picLocks noChangeAspect="1"/>
          </p:cNvPicPr>
          <p:nvPr/>
        </p:nvPicPr>
        <p:blipFill>
          <a:blip r:embed="rId3"/>
          <a:stretch>
            <a:fillRect/>
          </a:stretch>
        </p:blipFill>
        <p:spPr>
          <a:xfrm>
            <a:off x="3301017" y="415886"/>
            <a:ext cx="5768668" cy="2112150"/>
          </a:xfrm>
          <a:prstGeom prst="rect">
            <a:avLst/>
          </a:prstGeom>
        </p:spPr>
      </p:pic>
      <p:pic>
        <p:nvPicPr>
          <p:cNvPr id="8" name="Picture Placeholder 7">
            <a:extLst>
              <a:ext uri="{FF2B5EF4-FFF2-40B4-BE49-F238E27FC236}">
                <a16:creationId xmlns:a16="http://schemas.microsoft.com/office/drawing/2014/main" id="{5FC2C93D-E170-4141-AB1A-0405304FF4F6}"/>
              </a:ext>
            </a:extLst>
          </p:cNvPr>
          <p:cNvPicPr>
            <a:picLocks noGrp="1" noChangeAspect="1"/>
          </p:cNvPicPr>
          <p:nvPr>
            <p:ph type="pic" sz="quarter" idx="53"/>
          </p:nvPr>
        </p:nvPicPr>
        <p:blipFill rotWithShape="1">
          <a:blip r:embed="rId4"/>
          <a:srcRect l="20309" r="10468" b="21350"/>
          <a:stretch/>
        </p:blipFill>
        <p:spPr>
          <a:xfrm>
            <a:off x="4867988" y="1804272"/>
            <a:ext cx="4276012" cy="3339228"/>
          </a:xfrm>
        </p:spPr>
      </p:pic>
    </p:spTree>
    <p:extLst>
      <p:ext uri="{BB962C8B-B14F-4D97-AF65-F5344CB8AC3E}">
        <p14:creationId xmlns:p14="http://schemas.microsoft.com/office/powerpoint/2010/main" val="397143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8B78CE-4CC9-4929-A7B2-0E0F5924B28E}"/>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50211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8715F-7A05-48C4-9A05-A45EA8594049}"/>
              </a:ext>
            </a:extLst>
          </p:cNvPr>
          <p:cNvSpPr>
            <a:spLocks noGrp="1"/>
          </p:cNvSpPr>
          <p:nvPr>
            <p:ph type="title"/>
          </p:nvPr>
        </p:nvSpPr>
        <p:spPr/>
        <p:txBody>
          <a:bodyPr/>
          <a:lstStyle/>
          <a:p>
            <a:r>
              <a:rPr lang="en-US" dirty="0"/>
              <a:t>SAM Webinars for 2021</a:t>
            </a:r>
          </a:p>
        </p:txBody>
      </p:sp>
      <p:sp>
        <p:nvSpPr>
          <p:cNvPr id="7" name="Content Placeholder 1">
            <a:extLst>
              <a:ext uri="{FF2B5EF4-FFF2-40B4-BE49-F238E27FC236}">
                <a16:creationId xmlns:a16="http://schemas.microsoft.com/office/drawing/2014/main" id="{D1453DD5-B11F-4BED-B017-863FAE618503}"/>
              </a:ext>
            </a:extLst>
          </p:cNvPr>
          <p:cNvSpPr txBox="1">
            <a:spLocks/>
          </p:cNvSpPr>
          <p:nvPr/>
        </p:nvSpPr>
        <p:spPr>
          <a:xfrm>
            <a:off x="920978" y="800153"/>
            <a:ext cx="7308622" cy="2860697"/>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4913313" algn="l"/>
              </a:tabLst>
            </a:pPr>
            <a:r>
              <a:rPr lang="en-US" sz="2200" dirty="0">
                <a:latin typeface="Segoe UI Light" panose="020B0502040204020203" pitchFamily="34" charset="0"/>
                <a:cs typeface="Segoe UI Light" panose="020B0502040204020203" pitchFamily="34" charset="0"/>
              </a:rPr>
              <a:t>Merchant Plant Financial Model	August 4</a:t>
            </a:r>
          </a:p>
          <a:p>
            <a:pPr marL="0" indent="0">
              <a:buNone/>
              <a:tabLst>
                <a:tab pos="4913313" algn="l"/>
              </a:tabLst>
            </a:pPr>
            <a:r>
              <a:rPr lang="en-US" sz="2200" dirty="0">
                <a:latin typeface="Segoe UI Light" panose="020B0502040204020203" pitchFamily="34" charset="0"/>
                <a:cs typeface="Segoe UI Light" panose="020B0502040204020203" pitchFamily="34" charset="0"/>
              </a:rPr>
              <a:t>New Battery Model Features	August 18</a:t>
            </a:r>
          </a:p>
          <a:p>
            <a:pPr marL="0" indent="0">
              <a:buNone/>
              <a:tabLst>
                <a:tab pos="4913313" algn="l"/>
              </a:tabLst>
            </a:pPr>
            <a:r>
              <a:rPr lang="en-US" sz="2200" b="1" dirty="0">
                <a:latin typeface="Segoe UI Light" panose="020B0502040204020203" pitchFamily="34" charset="0"/>
                <a:cs typeface="Segoe UI Light" panose="020B0502040204020203" pitchFamily="34" charset="0"/>
              </a:rPr>
              <a:t>New Community Solar Financial Model	September 15</a:t>
            </a:r>
          </a:p>
          <a:p>
            <a:pPr marL="0" indent="0">
              <a:buNone/>
              <a:tabLst>
                <a:tab pos="4913313" algn="l"/>
              </a:tabLst>
            </a:pPr>
            <a:r>
              <a:rPr lang="en-US" sz="2200" dirty="0">
                <a:latin typeface="Segoe UI Light" panose="020B0502040204020203" pitchFamily="34" charset="0"/>
                <a:cs typeface="Segoe UI Light" panose="020B0502040204020203" pitchFamily="34" charset="0"/>
              </a:rPr>
              <a:t>Electricity Bill Calculator Updates	September 29</a:t>
            </a:r>
          </a:p>
        </p:txBody>
      </p:sp>
      <p:sp>
        <p:nvSpPr>
          <p:cNvPr id="8" name="Content Placeholder 1">
            <a:extLst>
              <a:ext uri="{FF2B5EF4-FFF2-40B4-BE49-F238E27FC236}">
                <a16:creationId xmlns:a16="http://schemas.microsoft.com/office/drawing/2014/main" id="{5397F61F-4B4C-4815-B12B-1F50916A6793}"/>
              </a:ext>
            </a:extLst>
          </p:cNvPr>
          <p:cNvSpPr txBox="1">
            <a:spLocks/>
          </p:cNvSpPr>
          <p:nvPr/>
        </p:nvSpPr>
        <p:spPr>
          <a:xfrm>
            <a:off x="467736" y="3837662"/>
            <a:ext cx="8208528" cy="742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dirty="0">
                <a:latin typeface="Segoe UI Light" panose="020B0502040204020203" pitchFamily="34" charset="0"/>
                <a:cs typeface="Segoe UI Light" panose="020B0502040204020203" pitchFamily="34" charset="0"/>
              </a:rPr>
              <a:t>Register for free at: </a:t>
            </a:r>
            <a:r>
              <a:rPr lang="en-US" sz="2200" dirty="0">
                <a:latin typeface="Segoe UI Light" panose="020B0502040204020203" pitchFamily="34" charset="0"/>
                <a:cs typeface="Segoe UI Light" panose="020B0502040204020203" pitchFamily="34" charset="0"/>
                <a:hlinkClick r:id="rId2"/>
              </a:rPr>
              <a:t>https://sam.nrel.gov/events.html</a:t>
            </a:r>
            <a:endParaRPr lang="en-US" sz="2200" dirty="0">
              <a:latin typeface="Segoe UI Light" panose="020B0502040204020203" pitchFamily="34" charset="0"/>
              <a:cs typeface="Segoe UI Light" panose="020B0502040204020203" pitchFamily="34" charset="0"/>
            </a:endParaRPr>
          </a:p>
        </p:txBody>
      </p:sp>
      <p:sp>
        <p:nvSpPr>
          <p:cNvPr id="9" name="Content Placeholder 1">
            <a:extLst>
              <a:ext uri="{FF2B5EF4-FFF2-40B4-BE49-F238E27FC236}">
                <a16:creationId xmlns:a16="http://schemas.microsoft.com/office/drawing/2014/main" id="{E6F3AB18-4965-447F-B033-F7960A083665}"/>
              </a:ext>
            </a:extLst>
          </p:cNvPr>
          <p:cNvSpPr txBox="1">
            <a:spLocks/>
          </p:cNvSpPr>
          <p:nvPr/>
        </p:nvSpPr>
        <p:spPr>
          <a:xfrm>
            <a:off x="457199" y="4409401"/>
            <a:ext cx="8208528" cy="742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i="1" dirty="0">
                <a:latin typeface="Segoe UI Light" panose="020B0502040204020203" pitchFamily="34" charset="0"/>
                <a:cs typeface="Segoe UI Light" panose="020B0502040204020203" pitchFamily="34" charset="0"/>
              </a:rPr>
              <a:t>Find webinar recordings at </a:t>
            </a:r>
            <a:r>
              <a:rPr lang="en-US" sz="2200" i="1" dirty="0">
                <a:solidFill>
                  <a:srgbClr val="0079C1"/>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https://sam.nrel.gov/</a:t>
            </a:r>
            <a:endParaRPr lang="en-US" sz="2200" i="1" dirty="0">
              <a:solidFill>
                <a:srgbClr val="0079C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5164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042E-EEC2-4F66-B2DA-E037513CB846}"/>
              </a:ext>
            </a:extLst>
          </p:cNvPr>
          <p:cNvSpPr>
            <a:spLocks noGrp="1"/>
          </p:cNvSpPr>
          <p:nvPr>
            <p:ph type="title"/>
          </p:nvPr>
        </p:nvSpPr>
        <p:spPr/>
        <p:txBody>
          <a:bodyPr/>
          <a:lstStyle/>
          <a:p>
            <a:r>
              <a:rPr lang="en-US" dirty="0"/>
              <a:t>Questions and Answers</a:t>
            </a:r>
          </a:p>
        </p:txBody>
      </p:sp>
      <p:pic>
        <p:nvPicPr>
          <p:cNvPr id="10" name="Picture 9">
            <a:extLst>
              <a:ext uri="{FF2B5EF4-FFF2-40B4-BE49-F238E27FC236}">
                <a16:creationId xmlns:a16="http://schemas.microsoft.com/office/drawing/2014/main" id="{FD51DE46-9F56-4872-BE08-5CF40D7C1213}"/>
              </a:ext>
            </a:extLst>
          </p:cNvPr>
          <p:cNvPicPr>
            <a:picLocks noChangeAspect="1"/>
          </p:cNvPicPr>
          <p:nvPr/>
        </p:nvPicPr>
        <p:blipFill>
          <a:blip r:embed="rId2"/>
          <a:stretch>
            <a:fillRect/>
          </a:stretch>
        </p:blipFill>
        <p:spPr>
          <a:xfrm>
            <a:off x="1104713" y="801216"/>
            <a:ext cx="2103120" cy="3298075"/>
          </a:xfrm>
          <a:prstGeom prst="rect">
            <a:avLst/>
          </a:prstGeom>
        </p:spPr>
      </p:pic>
      <p:pic>
        <p:nvPicPr>
          <p:cNvPr id="11" name="Picture 10">
            <a:extLst>
              <a:ext uri="{FF2B5EF4-FFF2-40B4-BE49-F238E27FC236}">
                <a16:creationId xmlns:a16="http://schemas.microsoft.com/office/drawing/2014/main" id="{0A7910C3-17B5-42F7-8A4D-F2C18BF0CF63}"/>
              </a:ext>
            </a:extLst>
          </p:cNvPr>
          <p:cNvPicPr>
            <a:picLocks noChangeAspect="1"/>
          </p:cNvPicPr>
          <p:nvPr/>
        </p:nvPicPr>
        <p:blipFill>
          <a:blip r:embed="rId3"/>
          <a:stretch>
            <a:fillRect/>
          </a:stretch>
        </p:blipFill>
        <p:spPr>
          <a:xfrm>
            <a:off x="4644078" y="880603"/>
            <a:ext cx="2103120" cy="3080011"/>
          </a:xfrm>
          <a:prstGeom prst="rect">
            <a:avLst/>
          </a:prstGeom>
        </p:spPr>
      </p:pic>
      <p:cxnSp>
        <p:nvCxnSpPr>
          <p:cNvPr id="12" name="Straight Arrow Connector 11">
            <a:extLst>
              <a:ext uri="{FF2B5EF4-FFF2-40B4-BE49-F238E27FC236}">
                <a16:creationId xmlns:a16="http://schemas.microsoft.com/office/drawing/2014/main" id="{3B2E8A06-4BBE-4AE3-9B6D-F742AB35403B}"/>
              </a:ext>
            </a:extLst>
          </p:cNvPr>
          <p:cNvCxnSpPr>
            <a:cxnSpLocks/>
          </p:cNvCxnSpPr>
          <p:nvPr/>
        </p:nvCxnSpPr>
        <p:spPr>
          <a:xfrm flipH="1">
            <a:off x="3007819" y="3007388"/>
            <a:ext cx="534865" cy="3008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A1FA19-52CD-4397-95BD-13CE0332EDA2}"/>
              </a:ext>
            </a:extLst>
          </p:cNvPr>
          <p:cNvSpPr txBox="1"/>
          <p:nvPr/>
        </p:nvSpPr>
        <p:spPr>
          <a:xfrm>
            <a:off x="1101361" y="4084573"/>
            <a:ext cx="2106472" cy="369332"/>
          </a:xfrm>
          <a:prstGeom prst="rect">
            <a:avLst/>
          </a:prstGeom>
          <a:noFill/>
        </p:spPr>
        <p:txBody>
          <a:bodyPr wrap="square" rtlCol="0">
            <a:spAutoFit/>
          </a:bodyPr>
          <a:lstStyle/>
          <a:p>
            <a:pPr algn="ctr"/>
            <a:r>
              <a:rPr lang="en-US" dirty="0"/>
              <a:t>Desktop application</a:t>
            </a:r>
          </a:p>
        </p:txBody>
      </p:sp>
      <p:cxnSp>
        <p:nvCxnSpPr>
          <p:cNvPr id="14" name="Straight Arrow Connector 13">
            <a:extLst>
              <a:ext uri="{FF2B5EF4-FFF2-40B4-BE49-F238E27FC236}">
                <a16:creationId xmlns:a16="http://schemas.microsoft.com/office/drawing/2014/main" id="{32720D09-3F2C-4731-B0AE-FE283729F8D3}"/>
              </a:ext>
            </a:extLst>
          </p:cNvPr>
          <p:cNvCxnSpPr>
            <a:cxnSpLocks/>
          </p:cNvCxnSpPr>
          <p:nvPr/>
        </p:nvCxnSpPr>
        <p:spPr>
          <a:xfrm flipH="1">
            <a:off x="6581518" y="2157488"/>
            <a:ext cx="715236" cy="5262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C13FE8-CE20-43F8-B3D1-4E00114D76BA}"/>
              </a:ext>
            </a:extLst>
          </p:cNvPr>
          <p:cNvSpPr txBox="1"/>
          <p:nvPr/>
        </p:nvSpPr>
        <p:spPr>
          <a:xfrm>
            <a:off x="4636336" y="3957170"/>
            <a:ext cx="2103120" cy="369332"/>
          </a:xfrm>
          <a:prstGeom prst="rect">
            <a:avLst/>
          </a:prstGeom>
          <a:noFill/>
        </p:spPr>
        <p:txBody>
          <a:bodyPr wrap="square" rtlCol="0">
            <a:spAutoFit/>
          </a:bodyPr>
          <a:lstStyle/>
          <a:p>
            <a:pPr algn="ctr"/>
            <a:r>
              <a:rPr lang="en-US" dirty="0"/>
              <a:t>Instant Join Viewer</a:t>
            </a:r>
          </a:p>
        </p:txBody>
      </p:sp>
      <p:sp>
        <p:nvSpPr>
          <p:cNvPr id="16" name="TextBox 15">
            <a:extLst>
              <a:ext uri="{FF2B5EF4-FFF2-40B4-BE49-F238E27FC236}">
                <a16:creationId xmlns:a16="http://schemas.microsoft.com/office/drawing/2014/main" id="{E5222722-58EC-4085-B337-9BD6C1E362DB}"/>
              </a:ext>
            </a:extLst>
          </p:cNvPr>
          <p:cNvSpPr txBox="1"/>
          <p:nvPr/>
        </p:nvSpPr>
        <p:spPr>
          <a:xfrm>
            <a:off x="1895050" y="4440983"/>
            <a:ext cx="5164382" cy="707886"/>
          </a:xfrm>
          <a:prstGeom prst="rect">
            <a:avLst/>
          </a:prstGeom>
          <a:solidFill>
            <a:schemeClr val="accent5">
              <a:lumMod val="60000"/>
              <a:lumOff val="40000"/>
            </a:schemeClr>
          </a:solidFill>
        </p:spPr>
        <p:txBody>
          <a:bodyPr wrap="square" rtlCol="0">
            <a:spAutoFit/>
          </a:bodyPr>
          <a:lstStyle/>
          <a:p>
            <a:r>
              <a:rPr lang="en-US" sz="2000" dirty="0">
                <a:solidFill>
                  <a:schemeClr val="bg1"/>
                </a:solidFill>
              </a:rPr>
              <a:t>We will either type an answer to your question or answer it at the end of the presentation.</a:t>
            </a:r>
          </a:p>
        </p:txBody>
      </p:sp>
    </p:spTree>
    <p:extLst>
      <p:ext uri="{BB962C8B-B14F-4D97-AF65-F5344CB8AC3E}">
        <p14:creationId xmlns:p14="http://schemas.microsoft.com/office/powerpoint/2010/main" val="136098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E357-E987-5643-85D7-5600AA56D07A}"/>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0DF467CF-16F1-F24A-A3F0-0918474825AC}"/>
              </a:ext>
            </a:extLst>
          </p:cNvPr>
          <p:cNvSpPr>
            <a:spLocks noGrp="1"/>
          </p:cNvSpPr>
          <p:nvPr>
            <p:ph type="body" sz="quarter" idx="11"/>
          </p:nvPr>
        </p:nvSpPr>
        <p:spPr/>
        <p:txBody>
          <a:bodyPr/>
          <a:lstStyle/>
          <a:p>
            <a:r>
              <a:rPr lang="en-US" dirty="0"/>
              <a:t>Background</a:t>
            </a:r>
          </a:p>
        </p:txBody>
      </p:sp>
      <p:sp>
        <p:nvSpPr>
          <p:cNvPr id="4" name="Text Placeholder 3">
            <a:extLst>
              <a:ext uri="{FF2B5EF4-FFF2-40B4-BE49-F238E27FC236}">
                <a16:creationId xmlns:a16="http://schemas.microsoft.com/office/drawing/2014/main" id="{916EC4AC-6112-B848-8C39-7961AB27EAF1}"/>
              </a:ext>
            </a:extLst>
          </p:cNvPr>
          <p:cNvSpPr>
            <a:spLocks noGrp="1"/>
          </p:cNvSpPr>
          <p:nvPr>
            <p:ph type="body" sz="quarter" idx="19"/>
          </p:nvPr>
        </p:nvSpPr>
        <p:spPr/>
        <p:txBody>
          <a:bodyPr/>
          <a:lstStyle/>
          <a:p>
            <a:r>
              <a:rPr lang="en-US" dirty="0"/>
              <a:t>Model overview</a:t>
            </a:r>
          </a:p>
        </p:txBody>
      </p:sp>
      <p:sp>
        <p:nvSpPr>
          <p:cNvPr id="5" name="Text Placeholder 4">
            <a:extLst>
              <a:ext uri="{FF2B5EF4-FFF2-40B4-BE49-F238E27FC236}">
                <a16:creationId xmlns:a16="http://schemas.microsoft.com/office/drawing/2014/main" id="{8D5368FF-86C2-1A43-83E2-09EBC45AC4C2}"/>
              </a:ext>
            </a:extLst>
          </p:cNvPr>
          <p:cNvSpPr>
            <a:spLocks noGrp="1"/>
          </p:cNvSpPr>
          <p:nvPr>
            <p:ph type="body" sz="quarter" idx="21"/>
          </p:nvPr>
        </p:nvSpPr>
        <p:spPr/>
        <p:txBody>
          <a:bodyPr/>
          <a:lstStyle/>
          <a:p>
            <a:r>
              <a:rPr lang="en-US" dirty="0"/>
              <a:t>Demo</a:t>
            </a:r>
          </a:p>
        </p:txBody>
      </p:sp>
      <p:sp>
        <p:nvSpPr>
          <p:cNvPr id="6" name="Text Placeholder 5">
            <a:extLst>
              <a:ext uri="{FF2B5EF4-FFF2-40B4-BE49-F238E27FC236}">
                <a16:creationId xmlns:a16="http://schemas.microsoft.com/office/drawing/2014/main" id="{D25F5928-A68B-5147-8D0E-0B8C3FDBBDD2}"/>
              </a:ext>
            </a:extLst>
          </p:cNvPr>
          <p:cNvSpPr>
            <a:spLocks noGrp="1"/>
          </p:cNvSpPr>
          <p:nvPr>
            <p:ph type="body" sz="quarter" idx="23"/>
          </p:nvPr>
        </p:nvSpPr>
        <p:spPr/>
        <p:txBody>
          <a:bodyPr>
            <a:normAutofit/>
          </a:bodyPr>
          <a:lstStyle/>
          <a:p>
            <a:r>
              <a:rPr lang="en-US" dirty="0"/>
              <a:t>Questions and answers</a:t>
            </a:r>
          </a:p>
        </p:txBody>
      </p:sp>
      <p:sp>
        <p:nvSpPr>
          <p:cNvPr id="11" name="Text Placeholder 10">
            <a:extLst>
              <a:ext uri="{FF2B5EF4-FFF2-40B4-BE49-F238E27FC236}">
                <a16:creationId xmlns:a16="http://schemas.microsoft.com/office/drawing/2014/main" id="{DFB560CC-C760-470F-AFE1-2AFC547C844F}"/>
              </a:ext>
            </a:extLst>
          </p:cNvPr>
          <p:cNvSpPr>
            <a:spLocks noGrp="1"/>
          </p:cNvSpPr>
          <p:nvPr>
            <p:ph type="body" sz="quarter" idx="25"/>
          </p:nvPr>
        </p:nvSpPr>
        <p:spPr/>
        <p:txBody>
          <a:bodyPr/>
          <a:lstStyle/>
          <a:p>
            <a:endParaRPr lang="en-US" dirty="0"/>
          </a:p>
        </p:txBody>
      </p:sp>
      <p:sp>
        <p:nvSpPr>
          <p:cNvPr id="13" name="Text Placeholder 12">
            <a:extLst>
              <a:ext uri="{FF2B5EF4-FFF2-40B4-BE49-F238E27FC236}">
                <a16:creationId xmlns:a16="http://schemas.microsoft.com/office/drawing/2014/main" id="{0072021B-9E97-436E-8A54-DEC546250BA2}"/>
              </a:ext>
            </a:extLst>
          </p:cNvPr>
          <p:cNvSpPr>
            <a:spLocks noGrp="1"/>
          </p:cNvSpPr>
          <p:nvPr>
            <p:ph type="body" sz="quarter" idx="27"/>
          </p:nvPr>
        </p:nvSpPr>
        <p:spPr/>
        <p:txBody>
          <a:bodyPr/>
          <a:lstStyle/>
          <a:p>
            <a:endParaRPr lang="en-US"/>
          </a:p>
        </p:txBody>
      </p:sp>
      <p:sp>
        <p:nvSpPr>
          <p:cNvPr id="15" name="Text Placeholder 14">
            <a:extLst>
              <a:ext uri="{FF2B5EF4-FFF2-40B4-BE49-F238E27FC236}">
                <a16:creationId xmlns:a16="http://schemas.microsoft.com/office/drawing/2014/main" id="{11A62CCB-ACF6-4FE8-B386-F12EFDB35E29}"/>
              </a:ext>
            </a:extLst>
          </p:cNvPr>
          <p:cNvSpPr>
            <a:spLocks noGrp="1"/>
          </p:cNvSpPr>
          <p:nvPr>
            <p:ph type="body" sz="quarter" idx="29"/>
          </p:nvPr>
        </p:nvSpPr>
        <p:spPr/>
        <p:txBody>
          <a:bodyPr/>
          <a:lstStyle/>
          <a:p>
            <a:endParaRPr lang="en-US"/>
          </a:p>
        </p:txBody>
      </p:sp>
      <p:sp>
        <p:nvSpPr>
          <p:cNvPr id="17" name="Rectangle 16">
            <a:extLst>
              <a:ext uri="{FF2B5EF4-FFF2-40B4-BE49-F238E27FC236}">
                <a16:creationId xmlns:a16="http://schemas.microsoft.com/office/drawing/2014/main" id="{D042331B-B824-414D-8F48-576AAE331172}"/>
              </a:ext>
            </a:extLst>
          </p:cNvPr>
          <p:cNvSpPr/>
          <p:nvPr/>
        </p:nvSpPr>
        <p:spPr>
          <a:xfrm>
            <a:off x="277091" y="3226220"/>
            <a:ext cx="6774873" cy="18168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74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6C9B58-B85D-480B-9D72-E8C7E043BB35}"/>
              </a:ext>
            </a:extLst>
          </p:cNvPr>
          <p:cNvSpPr>
            <a:spLocks noGrp="1"/>
          </p:cNvSpPr>
          <p:nvPr>
            <p:ph type="title"/>
          </p:nvPr>
        </p:nvSpPr>
        <p:spPr>
          <a:xfrm>
            <a:off x="457199" y="1"/>
            <a:ext cx="5936343" cy="726404"/>
          </a:xfrm>
        </p:spPr>
        <p:txBody>
          <a:bodyPr/>
          <a:lstStyle/>
          <a:p>
            <a:pPr algn="l"/>
            <a:r>
              <a:rPr lang="en-US" dirty="0"/>
              <a:t>What is SAM?</a:t>
            </a:r>
          </a:p>
        </p:txBody>
      </p:sp>
      <p:sp>
        <p:nvSpPr>
          <p:cNvPr id="11" name="Text Placeholder 10">
            <a:extLst>
              <a:ext uri="{FF2B5EF4-FFF2-40B4-BE49-F238E27FC236}">
                <a16:creationId xmlns:a16="http://schemas.microsoft.com/office/drawing/2014/main" id="{873D3B05-5E76-4633-8E0E-C8BD5A2B064B}"/>
              </a:ext>
            </a:extLst>
          </p:cNvPr>
          <p:cNvSpPr>
            <a:spLocks noGrp="1"/>
          </p:cNvSpPr>
          <p:nvPr>
            <p:ph type="body" sz="quarter" idx="10"/>
          </p:nvPr>
        </p:nvSpPr>
        <p:spPr>
          <a:xfrm>
            <a:off x="457199" y="726405"/>
            <a:ext cx="4114800" cy="3621769"/>
          </a:xfrm>
        </p:spPr>
        <p:txBody>
          <a:bodyPr>
            <a:normAutofit fontScale="92500" lnSpcReduction="20000"/>
          </a:bodyPr>
          <a:lstStyle/>
          <a:p>
            <a:pPr marL="0" indent="0">
              <a:buNone/>
            </a:pPr>
            <a:r>
              <a:rPr lang="en-US" dirty="0"/>
              <a:t>The System Advisor Model</a:t>
            </a:r>
          </a:p>
          <a:p>
            <a:pPr marL="0" indent="0">
              <a:buNone/>
            </a:pPr>
            <a:endParaRPr lang="en-US" sz="1100" dirty="0"/>
          </a:p>
          <a:p>
            <a:pPr marL="0" indent="0">
              <a:buNone/>
            </a:pPr>
            <a:r>
              <a:rPr lang="en-US" dirty="0"/>
              <a:t>Free computer software developed and distributed by the U.S. Department of Energy’s National Renewable Energy Laboratory</a:t>
            </a:r>
          </a:p>
          <a:p>
            <a:pPr marL="0" indent="0">
              <a:buNone/>
            </a:pPr>
            <a:endParaRPr lang="en-US" sz="1100" dirty="0"/>
          </a:p>
          <a:p>
            <a:pPr marL="0" indent="0">
              <a:buNone/>
            </a:pPr>
            <a:r>
              <a:rPr lang="en-US" dirty="0"/>
              <a:t>Calculates:</a:t>
            </a:r>
          </a:p>
          <a:p>
            <a:pPr marL="171450" indent="-171450"/>
            <a:r>
              <a:rPr lang="en-US" dirty="0"/>
              <a:t>A power system’s energy output over one year</a:t>
            </a:r>
          </a:p>
          <a:p>
            <a:pPr marL="171450" indent="-171450"/>
            <a:r>
              <a:rPr lang="en-US" dirty="0"/>
              <a:t>A power project’s cash flow over years of operation</a:t>
            </a:r>
          </a:p>
          <a:p>
            <a:endParaRPr lang="en-US" dirty="0"/>
          </a:p>
        </p:txBody>
      </p:sp>
      <p:pic>
        <p:nvPicPr>
          <p:cNvPr id="14" name="Picture 13">
            <a:extLst>
              <a:ext uri="{FF2B5EF4-FFF2-40B4-BE49-F238E27FC236}">
                <a16:creationId xmlns:a16="http://schemas.microsoft.com/office/drawing/2014/main" id="{B7FFC5D1-0442-4FAD-B432-57B3BA1C47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96155" y="649741"/>
            <a:ext cx="3657600" cy="2286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61C5A19-4691-45CA-AD0D-6946D7F9FB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8154" y="2621573"/>
            <a:ext cx="3657600" cy="2286000"/>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462D4B7C-B49F-420A-8FF4-20F8B7FCAE59}"/>
              </a:ext>
            </a:extLst>
          </p:cNvPr>
          <p:cNvSpPr txBox="1"/>
          <p:nvPr/>
        </p:nvSpPr>
        <p:spPr>
          <a:xfrm>
            <a:off x="593701" y="4329945"/>
            <a:ext cx="3841796" cy="707886"/>
          </a:xfrm>
          <a:prstGeom prst="rect">
            <a:avLst/>
          </a:prstGeom>
          <a:solidFill>
            <a:schemeClr val="accent5">
              <a:lumMod val="60000"/>
              <a:lumOff val="40000"/>
            </a:schemeClr>
          </a:solidFill>
        </p:spPr>
        <p:txBody>
          <a:bodyPr wrap="square" rtlCol="0">
            <a:spAutoFit/>
          </a:bodyPr>
          <a:lstStyle>
            <a:defPPr>
              <a:defRPr lang="en-US"/>
            </a:defPPr>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“Introduction to SAM 2020.2.29” https://sam.nrel.gov</a:t>
            </a:r>
          </a:p>
        </p:txBody>
      </p:sp>
    </p:spTree>
    <p:extLst>
      <p:ext uri="{BB962C8B-B14F-4D97-AF65-F5344CB8AC3E}">
        <p14:creationId xmlns:p14="http://schemas.microsoft.com/office/powerpoint/2010/main" val="12845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Community Solar</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7764966" cy="3621769"/>
          </a:xfrm>
        </p:spPr>
        <p:txBody>
          <a:bodyPr>
            <a:normAutofit/>
          </a:bodyPr>
          <a:lstStyle/>
          <a:p>
            <a:pPr lvl="0"/>
            <a:r>
              <a:rPr lang="en-US" dirty="0"/>
              <a:t>Financing mechanism that allows a group of people to invest in and benefit from a solar power project</a:t>
            </a:r>
          </a:p>
          <a:p>
            <a:pPr lvl="0"/>
            <a:r>
              <a:rPr lang="en-US" dirty="0"/>
              <a:t>System owner </a:t>
            </a:r>
          </a:p>
          <a:p>
            <a:pPr lvl="1"/>
            <a:r>
              <a:rPr lang="en-US" dirty="0"/>
              <a:t>Installs and operates the system</a:t>
            </a:r>
          </a:p>
          <a:p>
            <a:pPr lvl="1"/>
            <a:r>
              <a:rPr lang="en-US" dirty="0"/>
              <a:t>Manages the community solar project</a:t>
            </a:r>
          </a:p>
          <a:p>
            <a:r>
              <a:rPr lang="en-US" dirty="0"/>
              <a:t>Subscribers</a:t>
            </a:r>
          </a:p>
          <a:p>
            <a:pPr lvl="1"/>
            <a:r>
              <a:rPr lang="en-US" dirty="0"/>
              <a:t>Pay to participate in the project</a:t>
            </a:r>
          </a:p>
          <a:p>
            <a:pPr lvl="1"/>
            <a:r>
              <a:rPr lang="en-US" dirty="0"/>
              <a:t>Benefit from a reduction in their electricity bill</a:t>
            </a:r>
          </a:p>
        </p:txBody>
      </p:sp>
    </p:spTree>
    <p:extLst>
      <p:ext uri="{BB962C8B-B14F-4D97-AF65-F5344CB8AC3E}">
        <p14:creationId xmlns:p14="http://schemas.microsoft.com/office/powerpoint/2010/main" val="242794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System owner perspective</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7764966" cy="3621769"/>
          </a:xfrm>
        </p:spPr>
        <p:txBody>
          <a:bodyPr>
            <a:normAutofit/>
          </a:bodyPr>
          <a:lstStyle/>
          <a:p>
            <a:r>
              <a:rPr lang="en-US" dirty="0"/>
              <a:t>System</a:t>
            </a:r>
          </a:p>
          <a:p>
            <a:pPr lvl="1"/>
            <a:r>
              <a:rPr lang="en-US" b="0" dirty="0"/>
              <a:t>Physical system’s design</a:t>
            </a:r>
          </a:p>
          <a:p>
            <a:pPr lvl="1"/>
            <a:r>
              <a:rPr lang="en-US" b="0" dirty="0"/>
              <a:t>Cost of installing and operating the system</a:t>
            </a:r>
          </a:p>
          <a:p>
            <a:pPr lvl="1"/>
            <a:r>
              <a:rPr lang="en-US" dirty="0"/>
              <a:t>Project financing and incentives</a:t>
            </a:r>
            <a:endParaRPr lang="en-US" b="0" dirty="0"/>
          </a:p>
          <a:p>
            <a:r>
              <a:rPr lang="en-US" dirty="0"/>
              <a:t>Community solar project</a:t>
            </a:r>
          </a:p>
          <a:p>
            <a:pPr lvl="1"/>
            <a:r>
              <a:rPr lang="en-US" b="0" dirty="0"/>
              <a:t>Costs associated with acquiring and managing subscribers</a:t>
            </a:r>
          </a:p>
          <a:p>
            <a:pPr lvl="1"/>
            <a:r>
              <a:rPr lang="en-US" b="0" dirty="0"/>
              <a:t>Revenue from subscriber payments</a:t>
            </a:r>
          </a:p>
        </p:txBody>
      </p:sp>
    </p:spTree>
    <p:extLst>
      <p:ext uri="{BB962C8B-B14F-4D97-AF65-F5344CB8AC3E}">
        <p14:creationId xmlns:p14="http://schemas.microsoft.com/office/powerpoint/2010/main" val="262988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System owner perspective</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5341434" cy="3621769"/>
          </a:xfrm>
        </p:spPr>
        <p:txBody>
          <a:bodyPr>
            <a:normAutofit/>
          </a:bodyPr>
          <a:lstStyle/>
          <a:p>
            <a:r>
              <a:rPr lang="en-US" dirty="0"/>
              <a:t>System</a:t>
            </a:r>
          </a:p>
          <a:p>
            <a:pPr lvl="1"/>
            <a:r>
              <a:rPr lang="en-US" b="0" dirty="0"/>
              <a:t>Physical system’s design</a:t>
            </a:r>
          </a:p>
          <a:p>
            <a:pPr lvl="1"/>
            <a:r>
              <a:rPr lang="en-US" b="0" dirty="0"/>
              <a:t>Cost of installing and operating the system</a:t>
            </a:r>
          </a:p>
          <a:p>
            <a:pPr lvl="1"/>
            <a:r>
              <a:rPr lang="en-US" b="0" dirty="0"/>
              <a:t>Project financing and incentives</a:t>
            </a:r>
          </a:p>
          <a:p>
            <a:r>
              <a:rPr lang="en-US" dirty="0"/>
              <a:t>Community solar project</a:t>
            </a:r>
          </a:p>
          <a:p>
            <a:pPr lvl="1"/>
            <a:r>
              <a:rPr lang="en-US" b="0" dirty="0"/>
              <a:t>Costs associated with acquiring and managing subscribers</a:t>
            </a:r>
          </a:p>
          <a:p>
            <a:pPr lvl="1"/>
            <a:r>
              <a:rPr lang="en-US" b="0" dirty="0"/>
              <a:t>Revenue from subscriber payments</a:t>
            </a:r>
          </a:p>
        </p:txBody>
      </p:sp>
      <p:sp>
        <p:nvSpPr>
          <p:cNvPr id="4" name="Right Brace 3">
            <a:extLst>
              <a:ext uri="{FF2B5EF4-FFF2-40B4-BE49-F238E27FC236}">
                <a16:creationId xmlns:a16="http://schemas.microsoft.com/office/drawing/2014/main" id="{97856A27-FEAB-4CEA-93DB-255E24755B26}"/>
              </a:ext>
            </a:extLst>
          </p:cNvPr>
          <p:cNvSpPr/>
          <p:nvPr/>
        </p:nvSpPr>
        <p:spPr>
          <a:xfrm>
            <a:off x="5798634" y="1308411"/>
            <a:ext cx="282498" cy="1371600"/>
          </a:xfrm>
          <a:prstGeom prst="rightBrace">
            <a:avLst/>
          </a:prstGeom>
          <a:noFill/>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895093D-3D2E-4939-9E7B-6D6005EE3C25}"/>
              </a:ext>
            </a:extLst>
          </p:cNvPr>
          <p:cNvSpPr txBox="1"/>
          <p:nvPr/>
        </p:nvSpPr>
        <p:spPr>
          <a:xfrm>
            <a:off x="6081131" y="1809545"/>
            <a:ext cx="2756945" cy="369332"/>
          </a:xfrm>
          <a:prstGeom prst="rect">
            <a:avLst/>
          </a:prstGeom>
          <a:noFill/>
        </p:spPr>
        <p:txBody>
          <a:bodyPr wrap="square" rtlCol="0">
            <a:spAutoFit/>
          </a:bodyPr>
          <a:lstStyle/>
          <a:p>
            <a:r>
              <a:rPr lang="en-US" dirty="0">
                <a:solidFill>
                  <a:schemeClr val="accent1"/>
                </a:solidFill>
              </a:rPr>
              <a:t>Based on Single Owner</a:t>
            </a:r>
          </a:p>
        </p:txBody>
      </p:sp>
      <p:sp>
        <p:nvSpPr>
          <p:cNvPr id="6" name="Right Brace 5">
            <a:extLst>
              <a:ext uri="{FF2B5EF4-FFF2-40B4-BE49-F238E27FC236}">
                <a16:creationId xmlns:a16="http://schemas.microsoft.com/office/drawing/2014/main" id="{D5F76497-6B5F-4CEA-87E8-D3804BA7526A}"/>
              </a:ext>
            </a:extLst>
          </p:cNvPr>
          <p:cNvSpPr/>
          <p:nvPr/>
        </p:nvSpPr>
        <p:spPr>
          <a:xfrm>
            <a:off x="5798634" y="2810182"/>
            <a:ext cx="282498" cy="1371600"/>
          </a:xfrm>
          <a:prstGeom prst="rightBrace">
            <a:avLst/>
          </a:prstGeom>
          <a:noFill/>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70952E79-A20B-494C-884C-F022FA2B4A13}"/>
              </a:ext>
            </a:extLst>
          </p:cNvPr>
          <p:cNvSpPr txBox="1"/>
          <p:nvPr/>
        </p:nvSpPr>
        <p:spPr>
          <a:xfrm>
            <a:off x="6081132" y="3311316"/>
            <a:ext cx="2756945" cy="369332"/>
          </a:xfrm>
          <a:prstGeom prst="rect">
            <a:avLst/>
          </a:prstGeom>
          <a:noFill/>
        </p:spPr>
        <p:txBody>
          <a:bodyPr wrap="square" rtlCol="0">
            <a:spAutoFit/>
          </a:bodyPr>
          <a:lstStyle/>
          <a:p>
            <a:r>
              <a:rPr lang="en-US" dirty="0">
                <a:solidFill>
                  <a:schemeClr val="accent1"/>
                </a:solidFill>
              </a:rPr>
              <a:t>New for Community Solar</a:t>
            </a:r>
          </a:p>
        </p:txBody>
      </p:sp>
    </p:spTree>
    <p:extLst>
      <p:ext uri="{BB962C8B-B14F-4D97-AF65-F5344CB8AC3E}">
        <p14:creationId xmlns:p14="http://schemas.microsoft.com/office/powerpoint/2010/main" val="371994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85F9-B585-8B40-B8CD-189E92213825}"/>
              </a:ext>
            </a:extLst>
          </p:cNvPr>
          <p:cNvSpPr>
            <a:spLocks noGrp="1"/>
          </p:cNvSpPr>
          <p:nvPr>
            <p:ph type="title"/>
          </p:nvPr>
        </p:nvSpPr>
        <p:spPr>
          <a:xfrm>
            <a:off x="457200" y="0"/>
            <a:ext cx="8686800" cy="907143"/>
          </a:xfrm>
        </p:spPr>
        <p:txBody>
          <a:bodyPr/>
          <a:lstStyle/>
          <a:p>
            <a:pPr algn="l"/>
            <a:r>
              <a:rPr lang="en-US" dirty="0"/>
              <a:t>Community solar costs</a:t>
            </a:r>
          </a:p>
        </p:txBody>
      </p:sp>
      <p:sp>
        <p:nvSpPr>
          <p:cNvPr id="3" name="Text Placeholder 2">
            <a:extLst>
              <a:ext uri="{FF2B5EF4-FFF2-40B4-BE49-F238E27FC236}">
                <a16:creationId xmlns:a16="http://schemas.microsoft.com/office/drawing/2014/main" id="{59394110-F7B1-FC45-BCFD-3B8A2D12FDF9}"/>
              </a:ext>
            </a:extLst>
          </p:cNvPr>
          <p:cNvSpPr>
            <a:spLocks noGrp="1"/>
          </p:cNvSpPr>
          <p:nvPr>
            <p:ph type="body" sz="quarter" idx="10"/>
          </p:nvPr>
        </p:nvSpPr>
        <p:spPr>
          <a:xfrm>
            <a:off x="457200" y="1124857"/>
            <a:ext cx="7764966" cy="3621769"/>
          </a:xfrm>
        </p:spPr>
        <p:txBody>
          <a:bodyPr>
            <a:normAutofit/>
          </a:bodyPr>
          <a:lstStyle/>
          <a:p>
            <a:r>
              <a:rPr lang="en-US" sz="2800" b="0" dirty="0"/>
              <a:t>Costs are rolled up into two categories</a:t>
            </a:r>
          </a:p>
          <a:p>
            <a:pPr marL="457200" lvl="1" indent="0">
              <a:buNone/>
            </a:pPr>
            <a:r>
              <a:rPr lang="en-US" b="1" dirty="0"/>
              <a:t>Up-front cost</a:t>
            </a:r>
          </a:p>
          <a:p>
            <a:pPr marL="855663" lvl="1"/>
            <a:r>
              <a:rPr lang="en-US" dirty="0"/>
              <a:t>Subscriber acquisition</a:t>
            </a:r>
          </a:p>
          <a:p>
            <a:pPr marL="855663" lvl="1"/>
            <a:r>
              <a:rPr lang="en-US" dirty="0"/>
              <a:t>Marketing</a:t>
            </a:r>
          </a:p>
          <a:p>
            <a:pPr marL="457200" lvl="1" indent="0">
              <a:buNone/>
            </a:pPr>
            <a:r>
              <a:rPr lang="en-US" b="1" dirty="0"/>
              <a:t>Recurring cost</a:t>
            </a:r>
          </a:p>
          <a:p>
            <a:pPr marL="855663" lvl="1"/>
            <a:r>
              <a:rPr lang="en-US" dirty="0"/>
              <a:t>Outreach</a:t>
            </a:r>
          </a:p>
          <a:p>
            <a:pPr marL="855663" lvl="1"/>
            <a:r>
              <a:rPr lang="en-US" dirty="0"/>
              <a:t>Sales</a:t>
            </a:r>
          </a:p>
          <a:p>
            <a:pPr marL="855663" lvl="1"/>
            <a:r>
              <a:rPr lang="en-US" dirty="0"/>
              <a:t>Customer service</a:t>
            </a:r>
          </a:p>
          <a:p>
            <a:pPr marL="855663" lvl="1"/>
            <a:r>
              <a:rPr lang="en-US" dirty="0"/>
              <a:t>Billing</a:t>
            </a:r>
          </a:p>
        </p:txBody>
      </p:sp>
    </p:spTree>
    <p:extLst>
      <p:ext uri="{BB962C8B-B14F-4D97-AF65-F5344CB8AC3E}">
        <p14:creationId xmlns:p14="http://schemas.microsoft.com/office/powerpoint/2010/main" val="3811123873"/>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6499</TotalTime>
  <Words>1280</Words>
  <Application>Microsoft Office PowerPoint</Application>
  <PresentationFormat>On-screen Show (16:9)</PresentationFormat>
  <Paragraphs>128</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UI Light</vt:lpstr>
      <vt:lpstr>Office Theme</vt:lpstr>
      <vt:lpstr>PowerPoint Presentation</vt:lpstr>
      <vt:lpstr>SAM Webinars for 2021</vt:lpstr>
      <vt:lpstr>Questions and Answers</vt:lpstr>
      <vt:lpstr>Outline</vt:lpstr>
      <vt:lpstr>What is SAM?</vt:lpstr>
      <vt:lpstr>Community Solar</vt:lpstr>
      <vt:lpstr>System owner perspective</vt:lpstr>
      <vt:lpstr>System owner perspective</vt:lpstr>
      <vt:lpstr>Community solar costs</vt:lpstr>
      <vt:lpstr>Revenue from subscriber payments</vt:lpstr>
      <vt:lpstr>Subscriber classes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Preferred 16:9 Widescreen Presentation Template (.pptx)</dc:title>
  <dc:subject>PowerPoint presentation template for newer wide-screen monitors and TVs.</dc:subject>
  <dc:creator>NREL</dc:creator>
  <cp:keywords/>
  <dc:description/>
  <cp:lastModifiedBy>Paul Gilman</cp:lastModifiedBy>
  <cp:revision>179</cp:revision>
  <cp:lastPrinted>2018-01-04T20:30:58Z</cp:lastPrinted>
  <dcterms:created xsi:type="dcterms:W3CDTF">2019-02-01T22:56:44Z</dcterms:created>
  <dcterms:modified xsi:type="dcterms:W3CDTF">2021-09-15T18:58:35Z</dcterms:modified>
  <cp:category/>
</cp:coreProperties>
</file>